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pic>
        <p:nvPicPr>
          <p:cNvPr id="57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58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" name="Line 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chemeClr val="bg1">
                <a:lumMod val="8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9181440" y="-8640"/>
            <a:ext cx="3007080" cy="6866280"/>
          </a:xfrm>
          <a:custGeom>
            <a:avLst/>
            <a:gdLst/>
            <a:ah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9603360" y="-8640"/>
            <a:ext cx="2588040" cy="6866280"/>
          </a:xfrm>
          <a:custGeom>
            <a:avLst/>
            <a:gdLst/>
            <a:ah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9334440" y="-8640"/>
            <a:ext cx="2854080" cy="6866280"/>
          </a:xfrm>
          <a:custGeom>
            <a:avLst/>
            <a:gdLst/>
            <a:ah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10898640" y="-8640"/>
            <a:ext cx="1289880" cy="6866280"/>
          </a:xfrm>
          <a:custGeom>
            <a:avLst/>
            <a:gdLst/>
            <a:ah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10938960" y="-8640"/>
            <a:ext cx="1249560" cy="6866280"/>
          </a:xfrm>
          <a:custGeom>
            <a:avLst/>
            <a:gdLst/>
            <a:ah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0" y="4013280"/>
            <a:ext cx="448200" cy="284436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0" name="Line 1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" name="Line 1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chemeClr val="bg1">
                <a:lumMod val="8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" name="CustomShape 13"/>
          <p:cNvSpPr/>
          <p:nvPr/>
        </p:nvSpPr>
        <p:spPr>
          <a:xfrm>
            <a:off x="9181440" y="-8640"/>
            <a:ext cx="3007080" cy="6866280"/>
          </a:xfrm>
          <a:custGeom>
            <a:avLst/>
            <a:gdLst/>
            <a:ah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3" name="CustomShape 14"/>
          <p:cNvSpPr/>
          <p:nvPr/>
        </p:nvSpPr>
        <p:spPr>
          <a:xfrm>
            <a:off x="9603360" y="-8640"/>
            <a:ext cx="2588040" cy="6866280"/>
          </a:xfrm>
          <a:custGeom>
            <a:avLst/>
            <a:gdLst/>
            <a:ah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4" name="CustomShape 15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5" name="CustomShape 16"/>
          <p:cNvSpPr/>
          <p:nvPr/>
        </p:nvSpPr>
        <p:spPr>
          <a:xfrm>
            <a:off x="9334440" y="-8640"/>
            <a:ext cx="2854080" cy="6866280"/>
          </a:xfrm>
          <a:custGeom>
            <a:avLst/>
            <a:gdLst/>
            <a:ah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6" name="CustomShape 17"/>
          <p:cNvSpPr/>
          <p:nvPr/>
        </p:nvSpPr>
        <p:spPr>
          <a:xfrm>
            <a:off x="10898640" y="-8640"/>
            <a:ext cx="1289880" cy="6866280"/>
          </a:xfrm>
          <a:custGeom>
            <a:avLst/>
            <a:gdLst/>
            <a:ah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7" name="CustomShape 18"/>
          <p:cNvSpPr/>
          <p:nvPr/>
        </p:nvSpPr>
        <p:spPr>
          <a:xfrm>
            <a:off x="10938960" y="-8640"/>
            <a:ext cx="1249560" cy="6866280"/>
          </a:xfrm>
          <a:custGeom>
            <a:avLst/>
            <a:gdLst/>
            <a:ah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8" name="CustomShape 1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9" name="CustomShape 20"/>
          <p:cNvSpPr/>
          <p:nvPr/>
        </p:nvSpPr>
        <p:spPr>
          <a:xfrm rot="10800000">
            <a:off x="842760" y="5666040"/>
            <a:ext cx="842400" cy="5665680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0" name="PlaceHolder 2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r>
              <a:rPr b="0" lang="ru-RU" sz="5400" spc="-1" strike="noStrike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Образец заголовка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21" name="PlaceHolder 22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0" lang="ru-RU" sz="9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9.6.20</a:t>
            </a:r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" name="PlaceHolder 23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" name="PlaceHolder 24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5ED55AF-0A83-4220-8F5D-EB60963DCD84}" type="slidenum">
              <a:rPr b="0" lang="ru-RU" sz="900" spc="-1" strike="noStrike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" name="PlaceHolder 2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Второй уровень структуры</a:t>
            </a:r>
            <a:endParaRPr b="0" lang="ru-RU" sz="14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2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Третий уровень структуры</a:t>
            </a:r>
            <a:endParaRPr b="0" lang="ru-RU" sz="12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2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Четвёртый уровень структуры</a:t>
            </a:r>
            <a:endParaRPr b="0" lang="ru-RU" sz="12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Пятый уровень структуры</a:t>
            </a:r>
            <a:endParaRPr b="0" lang="ru-RU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Шестой уровень структуры</a:t>
            </a:r>
            <a:endParaRPr b="0" lang="ru-RU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Седьмой уровень структуры</a:t>
            </a:r>
            <a:endParaRPr b="0" lang="ru-RU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Line 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0" name="Line 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chemeClr val="bg1">
                <a:lumMod val="8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1" name="CustomShape 3"/>
          <p:cNvSpPr/>
          <p:nvPr/>
        </p:nvSpPr>
        <p:spPr>
          <a:xfrm>
            <a:off x="9181440" y="-8640"/>
            <a:ext cx="3007080" cy="6866280"/>
          </a:xfrm>
          <a:custGeom>
            <a:avLst/>
            <a:gdLst/>
            <a:ah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2" name="CustomShape 4"/>
          <p:cNvSpPr/>
          <p:nvPr/>
        </p:nvSpPr>
        <p:spPr>
          <a:xfrm>
            <a:off x="9603360" y="-8640"/>
            <a:ext cx="2588040" cy="6866280"/>
          </a:xfrm>
          <a:custGeom>
            <a:avLst/>
            <a:gdLst/>
            <a:ah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3" name="CustomShape 5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4" name="CustomShape 6"/>
          <p:cNvSpPr/>
          <p:nvPr/>
        </p:nvSpPr>
        <p:spPr>
          <a:xfrm>
            <a:off x="9334440" y="-8640"/>
            <a:ext cx="2854080" cy="6866280"/>
          </a:xfrm>
          <a:custGeom>
            <a:avLst/>
            <a:gdLst/>
            <a:ah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5" name="CustomShape 7"/>
          <p:cNvSpPr/>
          <p:nvPr/>
        </p:nvSpPr>
        <p:spPr>
          <a:xfrm>
            <a:off x="10898640" y="-8640"/>
            <a:ext cx="1289880" cy="6866280"/>
          </a:xfrm>
          <a:custGeom>
            <a:avLst/>
            <a:gdLst/>
            <a:ah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6" name="CustomShape 8"/>
          <p:cNvSpPr/>
          <p:nvPr/>
        </p:nvSpPr>
        <p:spPr>
          <a:xfrm>
            <a:off x="10938960" y="-8640"/>
            <a:ext cx="1249560" cy="6866280"/>
          </a:xfrm>
          <a:custGeom>
            <a:avLst/>
            <a:gdLst/>
            <a:ah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7" name="CustomShape 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8" name="CustomShape 10"/>
          <p:cNvSpPr/>
          <p:nvPr/>
        </p:nvSpPr>
        <p:spPr>
          <a:xfrm>
            <a:off x="0" y="4013280"/>
            <a:ext cx="448200" cy="284436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r="5400000" dist="254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9" name="PlaceHolder 1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0" lang="ru-RU" sz="3600" spc="-1" strike="noStrike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Образец заголовка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0" name="PlaceHolder 12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0" lang="ru-RU" sz="9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9.6.20</a:t>
            </a:r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1" name="PlaceHolder 13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2" name="PlaceHolder 14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9A5A114-2C24-4A58-B759-7AA468506535}" type="slidenum">
              <a:rPr b="0" lang="ru-RU" sz="900" spc="-1" strike="noStrike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3" name="PlaceHolder 1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Второй уровень структуры</a:t>
            </a:r>
            <a:endParaRPr b="0" lang="ru-RU" sz="14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2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Третий уровень структуры</a:t>
            </a:r>
            <a:endParaRPr b="0" lang="ru-RU" sz="12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2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Четвёртый уровень структуры</a:t>
            </a:r>
            <a:endParaRPr b="0" lang="ru-RU" sz="12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Пятый уровень структуры</a:t>
            </a:r>
            <a:endParaRPr b="0" lang="ru-RU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Шестой уровень структуры</a:t>
            </a:r>
            <a:endParaRPr b="0" lang="ru-RU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Седьмой уровень структуры</a:t>
            </a:r>
            <a:endParaRPr b="0" lang="ru-RU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534680" y="2382840"/>
            <a:ext cx="7766640" cy="25956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b="0" lang="ru-RU" sz="6600" spc="-1" strike="noStrike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Практикум з розв’язування задач підвищеної складності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983520" y="640080"/>
            <a:ext cx="10404360" cy="526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4400" spc="-1" strike="noStrike">
                <a:solidFill>
                  <a:srgbClr val="99c63d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	</a:t>
            </a:r>
            <a:r>
              <a:rPr b="0" lang="ru-RU" sz="4400" spc="-1" strike="noStrike">
                <a:solidFill>
                  <a:srgbClr val="99c63d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  <a:r>
              <a:rPr b="0" lang="ru-RU" sz="4400" spc="-1" strike="noStrike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Мета</a:t>
            </a:r>
            <a:r>
              <a:rPr b="0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вивчення навчальної дисципліни </a:t>
            </a:r>
            <a:r>
              <a:rPr b="0" lang="ru-RU" sz="4400" spc="-1" strike="noStrike">
                <a:solidFill>
                  <a:srgbClr val="99c63d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«Практикум з розв’язування задач підвищеної складності» </a:t>
            </a:r>
            <a:r>
              <a:rPr b="0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є: ознайомити студентів з нестандартними методами розв’язування математичних підвищеного рівня складності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" dur="500"/>
                                        <p:tgtEl>
                                          <p:spTgt spid="109">
                                            <p:txEl>
                                              <p:pRg st="0" end="2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886680" y="972360"/>
            <a:ext cx="8949600" cy="478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4400" spc="-1" strike="noStrike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Основними завданнями</a:t>
            </a:r>
            <a:r>
              <a:rPr b="0" lang="ru-RU" sz="4400" spc="-1" strike="noStrike">
                <a:solidFill>
                  <a:srgbClr val="99c63d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  <a:r>
              <a:rPr b="0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вивчення дисципліни </a:t>
            </a:r>
            <a:r>
              <a:rPr b="0" lang="ru-RU" sz="4400" spc="-1" strike="noStrike">
                <a:solidFill>
                  <a:srgbClr val="99c63d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«Практикум з розв’язування задач підвищеної складності» </a:t>
            </a:r>
            <a:r>
              <a:rPr b="0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є: навчити студентів застосовувати нестандартні методи для розв’язування задач з математики високого рівня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0" dur="indefinite" restart="never" nodeType="tmRoot">
          <p:childTnLst>
            <p:seq>
              <p:cTn id="11" dur="indefinite" nodeType="mainSeq">
                <p:childTnLst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b="0" lang="ru-RU" sz="4000" spc="-1" strike="noStrike">
                <a:solidFill>
                  <a:srgbClr val="99c63d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Студенти повинні володіти: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1281600" y="1693080"/>
            <a:ext cx="9434520" cy="4250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99c63d"/>
              </a:buClr>
              <a:buFont typeface="Wingdings" charset="2"/>
              <a:buChar char=""/>
            </a:pPr>
            <a:r>
              <a:rPr b="0" lang="ru-RU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основними методами розв’язування задач на подільність;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99c63d"/>
              </a:buClr>
              <a:buFont typeface="Wingdings" charset="2"/>
              <a:buChar char=""/>
            </a:pPr>
            <a:r>
              <a:rPr b="0" lang="ru-RU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основними методами розв’язування функціональних рівнянь;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99c63d"/>
              </a:buClr>
              <a:buFont typeface="Wingdings" charset="2"/>
              <a:buChar char=""/>
            </a:pPr>
            <a:r>
              <a:rPr b="0" lang="ru-RU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основними методами доведення нерівностей;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99c63d"/>
              </a:buClr>
              <a:buFont typeface="Wingdings" charset="2"/>
              <a:buChar char=""/>
            </a:pPr>
            <a:r>
              <a:rPr b="0" lang="ru-RU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основні методи розв’язування задач теорії чисел та задач логічного характеру;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99c63d"/>
              </a:buClr>
              <a:buFont typeface="Wingdings" charset="2"/>
              <a:buChar char=""/>
            </a:pPr>
            <a:r>
              <a:rPr b="0" lang="ru-RU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основні методи розв’язування алгебраїчних та функціональних рівнянь;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99c63d"/>
              </a:buClr>
              <a:buFont typeface="Wingdings" charset="2"/>
              <a:buChar char=""/>
            </a:pPr>
            <a:r>
              <a:rPr b="0" lang="ru-RU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основні методи доведення нерівностей;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99c63d"/>
              </a:buClr>
              <a:buFont typeface="Wingdings" charset="2"/>
              <a:buChar char=""/>
            </a:pPr>
            <a:r>
              <a:rPr b="0" lang="ru-RU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основні методи розв’язування геометричних задач;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99c63d"/>
              </a:buClr>
              <a:buFont typeface="Wingdings" charset="2"/>
              <a:buChar char=""/>
            </a:pPr>
            <a:r>
              <a:rPr b="0" lang="ru-RU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розв’язувати задачі з теорії чисел та задачі логічного характеру;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99c63d"/>
              </a:buClr>
              <a:buFont typeface="Wingdings" charset="2"/>
              <a:buChar char=""/>
            </a:pPr>
            <a:r>
              <a:rPr b="0" lang="ru-RU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розв’язувати алгебраїчні та функціональні рівняння;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99c63d"/>
              </a:buClr>
              <a:buFont typeface="Wingdings" charset="2"/>
              <a:buChar char=""/>
            </a:pPr>
            <a:r>
              <a:rPr b="0" lang="ru-RU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доводити нерівності;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99c63d"/>
              </a:buClr>
              <a:buFont typeface="Wingdings" charset="2"/>
              <a:buChar char=""/>
            </a:pPr>
            <a:r>
              <a:rPr b="0" lang="ru-RU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розв’язувати задачі з геометрії.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>
                <p:childTnLst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" dur="500"/>
                                        <p:tgtEl>
                                          <p:spTgt spid="112">
                                            <p:txEl>
                                              <p:pRg st="0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5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" dur="500"/>
                                        <p:tgtEl>
                                          <p:spTgt spid="112">
                                            <p:txEl>
                                              <p:pRg st="55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12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3" dur="500"/>
                                        <p:tgtEl>
                                          <p:spTgt spid="112">
                                            <p:txEl>
                                              <p:pRg st="112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54" end="2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8" dur="500"/>
                                        <p:tgtEl>
                                          <p:spTgt spid="112">
                                            <p:txEl>
                                              <p:pRg st="154" end="2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32" end="3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3" dur="500"/>
                                        <p:tgtEl>
                                          <p:spTgt spid="112">
                                            <p:txEl>
                                              <p:pRg st="232" end="3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01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8" dur="500"/>
                                        <p:tgtEl>
                                          <p:spTgt spid="112">
                                            <p:txEl>
                                              <p:pRg st="301" end="3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39" end="3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3" dur="500"/>
                                        <p:tgtEl>
                                          <p:spTgt spid="112">
                                            <p:txEl>
                                              <p:pRg st="339" end="3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88" end="4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8" dur="500"/>
                                        <p:tgtEl>
                                          <p:spTgt spid="112">
                                            <p:txEl>
                                              <p:pRg st="388" end="4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54" end="5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3" dur="500"/>
                                        <p:tgtEl>
                                          <p:spTgt spid="112">
                                            <p:txEl>
                                              <p:pRg st="454" end="5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06" end="5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8" dur="500"/>
                                        <p:tgtEl>
                                          <p:spTgt spid="112">
                                            <p:txEl>
                                              <p:pRg st="506" end="5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27" end="5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3" dur="500"/>
                                        <p:tgtEl>
                                          <p:spTgt spid="112">
                                            <p:txEl>
                                              <p:pRg st="527" end="5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1815120" y="2595960"/>
            <a:ext cx="8700120" cy="13712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b="0" lang="ru-RU" sz="8800" spc="-1" strike="noStrike">
                <a:solidFill>
                  <a:srgbClr val="99c63d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Дякую за увагу!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timing>
    <p:tnLst>
      <p:par>
        <p:cTn id="74" dur="indefinite" restart="never" nodeType="tmRoot">
          <p:childTnLst>
            <p:seq>
              <p:cTn id="75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</TotalTime>
  <Application>LibreOffice/5.1.4.2$Windows_x86 LibreOffice_project/f99d75f39f1c57ebdd7ffc5f42867c12031db97a</Application>
  <Words>137</Words>
  <Paragraphs>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2020-06-04T06:35:56Z</dcterms:created>
  <dc:creator>User</dc:creator>
  <dc:description/>
  <dc:language>ru-RU</dc:language>
  <cp:lastModifiedBy/>
  <dcterms:modified xsi:type="dcterms:W3CDTF">2020-06-09T10:00:37Z</dcterms:modified>
  <cp:revision>11</cp:revision>
  <dc:subject/>
  <dc:title>Практикум з розв’язування задач підвищеної складності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5</vt:i4>
  </property>
</Properties>
</file>